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62" d="100"/>
          <a:sy n="162" d="100"/>
        </p:scale>
        <p:origin x="14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6379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389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352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DCA1BCB1-10B8-448A-AB05-57514B053C8F}"/>
              </a:ext>
            </a:extLst>
          </p:cNvPr>
          <p:cNvSpPr txBox="1"/>
          <p:nvPr/>
        </p:nvSpPr>
        <p:spPr>
          <a:xfrm>
            <a:off x="1348002" y="1556087"/>
            <a:ext cx="64479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/>
              <a:t>O conteúdo apresentado corresponde apenas ao resultado final do processo. A utilização de Inteligência Artificial para construir software não dispensa, antes pressupõe, a adoção de metodologias de construção de software credíveis, rigorosas e fundamentadas em conhecimento científico, de forma a garantir um processo estruturado e uma organização de pensamento sólida por parte de todos os intervenientes.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04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0">
            <a:extLst>
              <a:ext uri="{FF2B5EF4-FFF2-40B4-BE49-F238E27FC236}">
                <a16:creationId xmlns:a16="http://schemas.microsoft.com/office/drawing/2014/main" id="{379A188F-825E-44AD-BF24-312CCE7AEE60}"/>
              </a:ext>
            </a:extLst>
          </p:cNvPr>
          <p:cNvSpPr/>
          <p:nvPr/>
        </p:nvSpPr>
        <p:spPr>
          <a:xfrm>
            <a:off x="548640" y="225171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pt-PT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objetivos de um estudante ao usar IA</a:t>
            </a:r>
            <a:endParaRPr lang="en-US" sz="3400" b="1" dirty="0">
              <a:solidFill>
                <a:srgbClr val="1A1A1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0">
            <a:extLst>
              <a:ext uri="{FF2B5EF4-FFF2-40B4-BE49-F238E27FC236}">
                <a16:creationId xmlns:a16="http://schemas.microsoft.com/office/drawing/2014/main" id="{A40CB438-AFE5-48D9-B4C0-E259236B512A}"/>
              </a:ext>
            </a:extLst>
          </p:cNvPr>
          <p:cNvSpPr/>
          <p:nvPr/>
        </p:nvSpPr>
        <p:spPr>
          <a:xfrm>
            <a:off x="548640" y="225171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pt-PT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Como é que um estudante desenvolve software com IA?</a:t>
            </a:r>
            <a:endParaRPr lang="en-US" sz="3400" b="1" dirty="0">
              <a:solidFill>
                <a:srgbClr val="1A1A1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30932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Sobre o Orador</a:t>
            </a:r>
            <a:endParaRPr lang="en-US" sz="3400" dirty="0"/>
          </a:p>
        </p:txBody>
      </p:sp>
      <p:pic>
        <p:nvPicPr>
          <p:cNvPr id="1026" name="Picture 2" descr="CeSIUM - Centro de Estudantes de Engenharia Informática da UMinho">
            <a:extLst>
              <a:ext uri="{FF2B5EF4-FFF2-40B4-BE49-F238E27FC236}">
                <a16:creationId xmlns:a16="http://schemas.microsoft.com/office/drawing/2014/main" id="{1BC3FAA0-EC01-46B0-B17A-E187D0804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700" y="4029628"/>
            <a:ext cx="1840599" cy="96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77A29783-F607-44E5-9B5D-1A25FD2A18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78714" y="2834183"/>
            <a:ext cx="1786567" cy="520495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BFE71607-EDE9-46E1-BB9B-A8CB6B0CDA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5281" y="1066210"/>
            <a:ext cx="2324346" cy="1020942"/>
          </a:xfrm>
          <a:prstGeom prst="rect">
            <a:avLst/>
          </a:prstGeom>
        </p:spPr>
      </p:pic>
      <p:pic>
        <p:nvPicPr>
          <p:cNvPr id="1034" name="Picture 10" descr="Escola de Engenharia">
            <a:extLst>
              <a:ext uri="{FF2B5EF4-FFF2-40B4-BE49-F238E27FC236}">
                <a16:creationId xmlns:a16="http://schemas.microsoft.com/office/drawing/2014/main" id="{376B2001-FBB2-4659-9C1A-B29E42257A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091" y="1075548"/>
            <a:ext cx="1636542" cy="107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Conexão reta 20">
            <a:extLst>
              <a:ext uri="{FF2B5EF4-FFF2-40B4-BE49-F238E27FC236}">
                <a16:creationId xmlns:a16="http://schemas.microsoft.com/office/drawing/2014/main" id="{DA9CE781-EF5F-4148-87F8-8B81B0B1A6CC}"/>
              </a:ext>
            </a:extLst>
          </p:cNvPr>
          <p:cNvCxnSpPr/>
          <p:nvPr/>
        </p:nvCxnSpPr>
        <p:spPr>
          <a:xfrm>
            <a:off x="4566099" y="3484893"/>
            <a:ext cx="0" cy="383458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CBF35E08-ECA4-409D-8066-311475D09307}"/>
              </a:ext>
            </a:extLst>
          </p:cNvPr>
          <p:cNvSpPr/>
          <p:nvPr/>
        </p:nvSpPr>
        <p:spPr>
          <a:xfrm>
            <a:off x="4515954" y="3427096"/>
            <a:ext cx="112088" cy="112088"/>
          </a:xfrm>
          <a:prstGeom prst="ellips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90717B0-4B1F-449A-8E9D-8387AC4535E2}"/>
              </a:ext>
            </a:extLst>
          </p:cNvPr>
          <p:cNvSpPr/>
          <p:nvPr/>
        </p:nvSpPr>
        <p:spPr>
          <a:xfrm>
            <a:off x="4515954" y="3828681"/>
            <a:ext cx="112088" cy="112088"/>
          </a:xfrm>
          <a:prstGeom prst="ellips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9754B5E-BE7C-411E-A464-55BB0C73A183}"/>
              </a:ext>
            </a:extLst>
          </p:cNvPr>
          <p:cNvSpPr/>
          <p:nvPr/>
        </p:nvSpPr>
        <p:spPr>
          <a:xfrm>
            <a:off x="4515954" y="2649677"/>
            <a:ext cx="112088" cy="112088"/>
          </a:xfrm>
          <a:prstGeom prst="ellips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27" name="Conexão reta 26">
            <a:extLst>
              <a:ext uri="{FF2B5EF4-FFF2-40B4-BE49-F238E27FC236}">
                <a16:creationId xmlns:a16="http://schemas.microsoft.com/office/drawing/2014/main" id="{6F76357A-7BEF-4951-9603-6D19CA2E1FDD}"/>
              </a:ext>
            </a:extLst>
          </p:cNvPr>
          <p:cNvCxnSpPr>
            <a:cxnSpLocks/>
          </p:cNvCxnSpPr>
          <p:nvPr/>
        </p:nvCxnSpPr>
        <p:spPr>
          <a:xfrm flipH="1">
            <a:off x="4565114" y="2259280"/>
            <a:ext cx="985" cy="439502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81BE1C25-E800-46FF-BDCD-633EC5EABE0D}"/>
              </a:ext>
            </a:extLst>
          </p:cNvPr>
          <p:cNvSpPr/>
          <p:nvPr/>
        </p:nvSpPr>
        <p:spPr>
          <a:xfrm>
            <a:off x="2311561" y="2203236"/>
            <a:ext cx="112088" cy="112088"/>
          </a:xfrm>
          <a:prstGeom prst="ellips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48447BEE-DF1B-42EA-89D1-DC2657511144}"/>
              </a:ext>
            </a:extLst>
          </p:cNvPr>
          <p:cNvSpPr/>
          <p:nvPr/>
        </p:nvSpPr>
        <p:spPr>
          <a:xfrm>
            <a:off x="6718379" y="2203236"/>
            <a:ext cx="112088" cy="112088"/>
          </a:xfrm>
          <a:prstGeom prst="ellipse">
            <a:avLst/>
          </a:prstGeom>
          <a:solidFill>
            <a:schemeClr val="tx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cxnSp>
        <p:nvCxnSpPr>
          <p:cNvPr id="30" name="Conexão reta 29">
            <a:extLst>
              <a:ext uri="{FF2B5EF4-FFF2-40B4-BE49-F238E27FC236}">
                <a16:creationId xmlns:a16="http://schemas.microsoft.com/office/drawing/2014/main" id="{2AD3ACC1-BB31-487B-AF6D-B24615D6DD78}"/>
              </a:ext>
            </a:extLst>
          </p:cNvPr>
          <p:cNvCxnSpPr>
            <a:cxnSpLocks/>
            <a:stCxn id="28" idx="6"/>
            <a:endCxn id="29" idx="6"/>
          </p:cNvCxnSpPr>
          <p:nvPr/>
        </p:nvCxnSpPr>
        <p:spPr>
          <a:xfrm>
            <a:off x="2423649" y="2259280"/>
            <a:ext cx="4406818" cy="0"/>
          </a:xfrm>
          <a:prstGeom prst="line">
            <a:avLst/>
          </a:prstGeom>
          <a:ln w="95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225171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Agradecimento</a:t>
            </a:r>
            <a:endParaRPr lang="en-US" sz="3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Desafio</a:t>
            </a:r>
            <a:endParaRPr lang="en-US" sz="3400" dirty="0"/>
          </a:p>
        </p:txBody>
      </p:sp>
      <p:sp>
        <p:nvSpPr>
          <p:cNvPr id="5" name="Shape 3"/>
          <p:cNvSpPr/>
          <p:nvPr/>
        </p:nvSpPr>
        <p:spPr>
          <a:xfrm>
            <a:off x="4983480" y="2468880"/>
            <a:ext cx="2926080" cy="1280160"/>
          </a:xfrm>
          <a:prstGeom prst="rect">
            <a:avLst/>
          </a:prstGeom>
          <a:solidFill>
            <a:srgbClr val="F0F4FA"/>
          </a:solidFill>
          <a:ln w="12700">
            <a:solidFill>
              <a:srgbClr val="BBBBB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983480" y="2468880"/>
            <a:ext cx="29260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Realidade</a:t>
            </a:r>
            <a:endParaRPr lang="en-US" sz="1800" dirty="0"/>
          </a:p>
        </p:txBody>
      </p:sp>
      <p:sp>
        <p:nvSpPr>
          <p:cNvPr id="8" name="Shape 3">
            <a:extLst>
              <a:ext uri="{FF2B5EF4-FFF2-40B4-BE49-F238E27FC236}">
                <a16:creationId xmlns:a16="http://schemas.microsoft.com/office/drawing/2014/main" id="{7342C715-71D5-409E-B3E9-5B7D24962985}"/>
              </a:ext>
            </a:extLst>
          </p:cNvPr>
          <p:cNvSpPr/>
          <p:nvPr/>
        </p:nvSpPr>
        <p:spPr>
          <a:xfrm>
            <a:off x="1234441" y="2468880"/>
            <a:ext cx="2926080" cy="1280160"/>
          </a:xfrm>
          <a:prstGeom prst="rect">
            <a:avLst/>
          </a:prstGeom>
          <a:solidFill>
            <a:srgbClr val="F0F4FA"/>
          </a:solidFill>
          <a:ln w="12700">
            <a:solidFill>
              <a:srgbClr val="BBBBBB"/>
            </a:solidFill>
            <a:prstDash val="solid"/>
          </a:ln>
        </p:spPr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F4951DD4-F75A-403A-B11B-D7BF2FF86575}"/>
              </a:ext>
            </a:extLst>
          </p:cNvPr>
          <p:cNvSpPr/>
          <p:nvPr/>
        </p:nvSpPr>
        <p:spPr>
          <a:xfrm>
            <a:off x="1234441" y="2468880"/>
            <a:ext cx="292608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Ferramentas </a:t>
            </a:r>
            <a:r>
              <a:rPr lang="en-US" sz="1800" b="1" dirty="0" err="1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Gratuitas</a:t>
            </a:r>
            <a:endParaRPr lang="en-US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48640" y="457200"/>
            <a:ext cx="80467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400" b="1" dirty="0" err="1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Processo</a:t>
            </a:r>
            <a:endParaRPr lang="en-US" sz="3400" dirty="0"/>
          </a:p>
        </p:txBody>
      </p:sp>
      <p:sp>
        <p:nvSpPr>
          <p:cNvPr id="3" name="Shape 1"/>
          <p:cNvSpPr/>
          <p:nvPr/>
        </p:nvSpPr>
        <p:spPr>
          <a:xfrm>
            <a:off x="356616" y="2651760"/>
            <a:ext cx="1078992" cy="731520"/>
          </a:xfrm>
          <a:prstGeom prst="rect">
            <a:avLst/>
          </a:prstGeom>
          <a:solidFill>
            <a:srgbClr val="EAF0FA"/>
          </a:solidFill>
          <a:ln w="12700">
            <a:solidFill>
              <a:srgbClr val="C5D5E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56616" y="2651760"/>
            <a:ext cx="107899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Ideia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1435608" y="2852928"/>
            <a:ext cx="14630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B7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1581912" y="2651760"/>
            <a:ext cx="1078992" cy="731520"/>
          </a:xfrm>
          <a:prstGeom prst="rect">
            <a:avLst/>
          </a:prstGeom>
          <a:solidFill>
            <a:srgbClr val="EAF0FA"/>
          </a:solidFill>
          <a:ln w="12700">
            <a:solidFill>
              <a:srgbClr val="C5D5EA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581912" y="2651760"/>
            <a:ext cx="107899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Descrição</a:t>
            </a:r>
            <a:endParaRPr lang="en-US" sz="1000" dirty="0"/>
          </a:p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Natural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2660904" y="2852928"/>
            <a:ext cx="14630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B7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2807208" y="2651760"/>
            <a:ext cx="1078992" cy="731520"/>
          </a:xfrm>
          <a:prstGeom prst="rect">
            <a:avLst/>
          </a:prstGeom>
          <a:solidFill>
            <a:srgbClr val="EAF0FA"/>
          </a:solidFill>
          <a:ln w="12700">
            <a:solidFill>
              <a:srgbClr val="C5D5E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807208" y="2651760"/>
            <a:ext cx="107899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Estrutura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3886200" y="2852928"/>
            <a:ext cx="14630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B7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032504" y="2651760"/>
            <a:ext cx="1078992" cy="731520"/>
          </a:xfrm>
          <a:prstGeom prst="rect">
            <a:avLst/>
          </a:prstGeom>
          <a:solidFill>
            <a:srgbClr val="EAF0FA"/>
          </a:solidFill>
          <a:ln w="12700">
            <a:solidFill>
              <a:srgbClr val="C5D5EA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032504" y="2651760"/>
            <a:ext cx="107899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Modelação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5111496" y="2852928"/>
            <a:ext cx="14630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B7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5257800" y="2651760"/>
            <a:ext cx="1078992" cy="731520"/>
          </a:xfrm>
          <a:prstGeom prst="rect">
            <a:avLst/>
          </a:prstGeom>
          <a:solidFill>
            <a:srgbClr val="EAF0FA"/>
          </a:solidFill>
          <a:ln w="12700">
            <a:solidFill>
              <a:srgbClr val="C5D5E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5257800" y="2651760"/>
            <a:ext cx="107899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Componentes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336792" y="2852928"/>
            <a:ext cx="14630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B7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6483096" y="2651760"/>
            <a:ext cx="1078992" cy="731520"/>
          </a:xfrm>
          <a:prstGeom prst="rect">
            <a:avLst/>
          </a:prstGeom>
          <a:solidFill>
            <a:srgbClr val="EAF0FA"/>
          </a:solidFill>
          <a:ln w="12700">
            <a:solidFill>
              <a:srgbClr val="C5D5E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483096" y="2651760"/>
            <a:ext cx="1078992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3333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Implementação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562088" y="2852928"/>
            <a:ext cx="146304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3B72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7708392" y="2651760"/>
            <a:ext cx="1078992" cy="731520"/>
          </a:xfrm>
          <a:prstGeom prst="rect">
            <a:avLst/>
          </a:prstGeom>
          <a:solidFill>
            <a:srgbClr val="3B72B0"/>
          </a:solidFill>
          <a:ln w="12700">
            <a:solidFill>
              <a:srgbClr val="3B72B0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674618" y="2651760"/>
            <a:ext cx="114654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Complementares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731520" y="971550"/>
            <a:ext cx="768096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lnSpc>
                <a:spcPct val="130000"/>
              </a:lnSpc>
              <a:buNone/>
            </a:pPr>
            <a:r>
              <a:rPr lang="en-US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 é a diferença entre fazer software para uma unidade curricular e para o mercado de </a:t>
            </a:r>
            <a:r>
              <a:rPr lang="en-US" sz="3400" b="1" dirty="0" err="1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trabalho</a:t>
            </a:r>
            <a:r>
              <a:rPr lang="en-US" sz="340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E822DFB-5B7F-4717-A016-7D189163B5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5600" y="655350"/>
            <a:ext cx="3832799" cy="383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742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131</Words>
  <Application>Microsoft Office PowerPoint</Application>
  <PresentationFormat>Apresentação no Ecrã (16:9)</PresentationFormat>
  <Paragraphs>34</Paragraphs>
  <Slides>10</Slides>
  <Notes>10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ES3A</dc:title>
  <dc:subject>PptxGenJS Presentation</dc:subject>
  <dc:creator>PptxGenJS</dc:creator>
  <cp:lastModifiedBy>Pedro Pereira</cp:lastModifiedBy>
  <cp:revision>10</cp:revision>
  <dcterms:created xsi:type="dcterms:W3CDTF">2026-06-02T07:45:27Z</dcterms:created>
  <dcterms:modified xsi:type="dcterms:W3CDTF">2026-06-18T17:46:53Z</dcterms:modified>
</cp:coreProperties>
</file>